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149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65000"/>
                <a:lumOff val="35000"/>
                <a:alpha val="64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C2AB-9891-46FC-AB2F-C3684843A08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E5370-3A96-43A1-8BC3-642C49F508F5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8000" i="1" dirty="0" smtClean="0"/>
              <a:t>Uhlie</a:t>
            </a:r>
            <a:endParaRPr lang="sk-SK" sz="8000" i="1" dirty="0"/>
          </a:p>
        </p:txBody>
      </p:sp>
      <p:sp>
        <p:nvSpPr>
          <p:cNvPr id="4" name="BlokTextu 3"/>
          <p:cNvSpPr txBox="1"/>
          <p:nvPr/>
        </p:nvSpPr>
        <p:spPr>
          <a:xfrm>
            <a:off x="6786578" y="5643578"/>
            <a:ext cx="2143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i="1" dirty="0" smtClean="0"/>
              <a:t>Sofia </a:t>
            </a:r>
            <a:r>
              <a:rPr lang="sk-SK" sz="2000" i="1" dirty="0" err="1" smtClean="0"/>
              <a:t>Blahútová</a:t>
            </a:r>
            <a:endParaRPr lang="sk-SK" sz="2000" i="1" dirty="0" smtClean="0"/>
          </a:p>
          <a:p>
            <a:r>
              <a:rPr lang="sk-SK" sz="2000" i="1" dirty="0" smtClean="0"/>
              <a:t>VIII.B</a:t>
            </a:r>
          </a:p>
          <a:p>
            <a:r>
              <a:rPr lang="sk-SK" sz="2000" i="1" dirty="0" smtClean="0"/>
              <a:t>2012/13</a:t>
            </a:r>
            <a:endParaRPr lang="sk-SK" sz="2000" i="1" dirty="0"/>
          </a:p>
        </p:txBody>
      </p:sp>
      <p:pic>
        <p:nvPicPr>
          <p:cNvPr id="5" name="Obrázok 4" descr="lignit%2001_re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99787">
            <a:off x="435009" y="729774"/>
            <a:ext cx="2817037" cy="1965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Obrázok 5" descr="Mineral_Antracita_GDFL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6465">
            <a:off x="2892687" y="4326208"/>
            <a:ext cx="2666986" cy="200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ázok 6" descr="Coal_anthracit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4821">
            <a:off x="6215074" y="714356"/>
            <a:ext cx="2357454" cy="2206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2143116"/>
            <a:ext cx="8229600" cy="1143000"/>
          </a:xfrm>
        </p:spPr>
        <p:txBody>
          <a:bodyPr>
            <a:noAutofit/>
          </a:bodyPr>
          <a:lstStyle/>
          <a:p>
            <a:r>
              <a:rPr lang="sk-SK" sz="8000" dirty="0" smtClean="0"/>
              <a:t>Ďakujem za pozornosť </a:t>
            </a:r>
            <a:endParaRPr lang="sk-SK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500" i="1" dirty="0" smtClean="0"/>
              <a:t>Uhlie</a:t>
            </a:r>
            <a:endParaRPr lang="sk-SK" sz="5500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2300" i="1" dirty="0" smtClean="0"/>
              <a:t>Uhlie je čierna alebo hnedočierna horľavá hornina z radu kaustobiolitov, ktorá vznikla v uhoľných panvách procesmi preuhoľňovania z odumretých rastlinných tiel účinkom tlaku a teploty. </a:t>
            </a:r>
          </a:p>
          <a:p>
            <a:endParaRPr lang="sk-SK" sz="2300" i="1" dirty="0" smtClean="0"/>
          </a:p>
          <a:p>
            <a:r>
              <a:rPr lang="sk-SK" sz="2300" i="1" dirty="0" smtClean="0"/>
              <a:t>Okrem uhľovodíkov obsahuje do 50 % minerálnych látok a vody. </a:t>
            </a:r>
          </a:p>
          <a:p>
            <a:endParaRPr lang="sk-SK" sz="2300" i="1" dirty="0" smtClean="0"/>
          </a:p>
          <a:p>
            <a:r>
              <a:rPr lang="sk-SK" sz="2300" i="1" dirty="0" smtClean="0"/>
              <a:t>Získava sa z povrchových lomov alebo hlbinných baní a používa sa predovšetkým ako palivo. </a:t>
            </a:r>
          </a:p>
          <a:p>
            <a:endParaRPr lang="sk-SK" sz="2300" i="1" dirty="0" smtClean="0"/>
          </a:p>
          <a:p>
            <a:r>
              <a:rPr lang="sk-SK" sz="2300" i="1" dirty="0" smtClean="0"/>
              <a:t>Uhlie je zložené predovšetkým z uhlíka, obsahuje však rozmanité zložky vrátane sírnych zlúčenín.</a:t>
            </a:r>
            <a:endParaRPr lang="sk-SK" sz="23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5500" i="1" dirty="0" smtClean="0"/>
              <a:t>Zloženie uhlia</a:t>
            </a:r>
            <a:endParaRPr lang="sk-SK" sz="5500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300" i="1" dirty="0" smtClean="0"/>
              <a:t>Uhlie je tvrdá ale krehká tmavosivá až čierna hornina s obsahom horľavej (bitumenóznej) zložky nad 50 %.</a:t>
            </a:r>
          </a:p>
          <a:p>
            <a:endParaRPr lang="sk-SK" sz="2300" i="1" dirty="0" smtClean="0"/>
          </a:p>
          <a:p>
            <a:r>
              <a:rPr lang="sk-SK" sz="2300" i="1" dirty="0" smtClean="0"/>
              <a:t> V prípade, že hornina obsahuje menej bitumenóznej zložky nazýva sa uhoľná, bitumenózna alebo čierna bridlica.</a:t>
            </a:r>
          </a:p>
          <a:p>
            <a:endParaRPr lang="sk-SK" sz="2300" i="1" baseline="30000" dirty="0"/>
          </a:p>
          <a:p>
            <a:r>
              <a:rPr lang="sk-SK" sz="2300" i="1" dirty="0" smtClean="0"/>
              <a:t>Uhlie je tvorené organickou (uhoľnou) hmotou, popolom (minerálnymi látkami) a vodou.</a:t>
            </a:r>
          </a:p>
          <a:p>
            <a:endParaRPr lang="sk-SK" sz="2300" i="1" dirty="0" smtClean="0"/>
          </a:p>
          <a:p>
            <a:r>
              <a:rPr lang="sk-SK" sz="2300" i="1" dirty="0" smtClean="0"/>
              <a:t>Pri dotyku sa otiera.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500" i="1" dirty="0" smtClean="0"/>
              <a:t>Vznik uhlia</a:t>
            </a:r>
            <a:endParaRPr lang="sk-SK" sz="5500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k-SK" i="1" dirty="0" smtClean="0"/>
              <a:t>Uhlie vzniklo z rastlinných a živočíšnych zvyškov, ktoré boli uložené v anaeróbnom vodnom prostredí, kde nízky obsah kyslíka zabraňoval ich úplnému rozkladu a oxidácii (t. j. hnitiu).</a:t>
            </a:r>
          </a:p>
          <a:p>
            <a:endParaRPr lang="sk-SK" i="1" dirty="0" smtClean="0"/>
          </a:p>
          <a:p>
            <a:r>
              <a:rPr lang="sk-SK" i="1" dirty="0" smtClean="0"/>
              <a:t> Nedostatok kyslíka bol spôsobený najmä extrémnou akumuláciou odumretých častí rastlín, ktorých hnitie spotrebovávalo väčšinu kyslíka v plytkej, pomaly plynúcej alebo celkom stojatej vode uhoľných panví.</a:t>
            </a:r>
          </a:p>
          <a:p>
            <a:endParaRPr lang="sk-SK" i="1" dirty="0" smtClean="0"/>
          </a:p>
          <a:p>
            <a:r>
              <a:rPr lang="sk-SK" i="1" dirty="0" smtClean="0"/>
              <a:t> Následný rozklad organickej hmoty preto nebol dokonalý, nedochádzalo k úplnému tleniu a spráchniveniu, ale bez prístupu kyslíka sa rastlinné zvyšky rozkladali iba veľmi pomaly.</a:t>
            </a:r>
          </a:p>
          <a:p>
            <a:endParaRPr lang="sk-SK" i="1" dirty="0" smtClean="0"/>
          </a:p>
          <a:p>
            <a:r>
              <a:rPr lang="sk-SK" i="1" dirty="0" smtClean="0"/>
              <a:t> Rašelina sa preuhoľňovaním (karbonifikáciou) postupne menila na uhlie. </a:t>
            </a:r>
          </a:p>
          <a:p>
            <a:endParaRPr lang="sk-SK" i="1" dirty="0"/>
          </a:p>
          <a:p>
            <a:r>
              <a:rPr lang="sk-SK" i="1" dirty="0" smtClean="0"/>
              <a:t>Najvhodnejšie podmienky na vznik uhlia sú panvách, ktoré sa nachádzajú v nížinách, pri brehoch plytkých morí alebo vo vnútrozemských panvách.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500" i="1" dirty="0" smtClean="0"/>
              <a:t>Typy uhlia</a:t>
            </a:r>
            <a:endParaRPr lang="sk-SK" sz="5500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300" b="1" i="1" dirty="0" smtClean="0"/>
              <a:t>lignit</a:t>
            </a:r>
            <a:r>
              <a:rPr lang="sk-SK" sz="2300" i="1" dirty="0" smtClean="0"/>
              <a:t> – tiež označovaný ako hnedé uhlie je najmenej kvalitný druh uhlia. Používa sa len na parnú výrobu elektrickej energie.</a:t>
            </a:r>
          </a:p>
          <a:p>
            <a:r>
              <a:rPr lang="sk-SK" sz="2300" b="1" i="1" dirty="0" smtClean="0"/>
              <a:t>čierne uhlie </a:t>
            </a:r>
            <a:r>
              <a:rPr lang="sk-SK" sz="2300" i="1" dirty="0" smtClean="0"/>
              <a:t>– je charakteristické vysokou hustotou, jeho farba je obvykle hnedočierna až čierna</a:t>
            </a:r>
          </a:p>
          <a:p>
            <a:r>
              <a:rPr lang="sk-SK" sz="2300" b="1" i="1" dirty="0" smtClean="0"/>
              <a:t>antracit</a:t>
            </a:r>
            <a:r>
              <a:rPr lang="sk-SK" sz="2300" i="1" dirty="0" smtClean="0"/>
              <a:t> – najkvalitnejšie uhlie, používa sa na vykurovanie</a:t>
            </a:r>
          </a:p>
          <a:p>
            <a:endParaRPr lang="sk-SK" sz="2400" dirty="0" smtClean="0"/>
          </a:p>
          <a:p>
            <a:endParaRPr lang="sk-SK" sz="2400" dirty="0" smtClean="0"/>
          </a:p>
          <a:p>
            <a:endParaRPr lang="sk-SK" sz="2400" dirty="0" smtClean="0"/>
          </a:p>
          <a:p>
            <a:endParaRPr lang="sk-SK" sz="2400" dirty="0" smtClean="0"/>
          </a:p>
          <a:p>
            <a:endParaRPr lang="sk-SK" dirty="0"/>
          </a:p>
        </p:txBody>
      </p:sp>
      <p:pic>
        <p:nvPicPr>
          <p:cNvPr id="4" name="Obrázok 3" descr="lignit%2001_resiz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99787">
            <a:off x="435008" y="4015923"/>
            <a:ext cx="2817037" cy="1965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Obrázok 5" descr="Mineral_Antracita_GDFL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6465">
            <a:off x="3749944" y="4254768"/>
            <a:ext cx="2666986" cy="200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Obrázok 7" descr="Coal_anthracit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64" y="3929066"/>
            <a:ext cx="2357454" cy="2206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BlokTextu 8"/>
          <p:cNvSpPr txBox="1"/>
          <p:nvPr/>
        </p:nvSpPr>
        <p:spPr>
          <a:xfrm rot="20931478">
            <a:off x="1380856" y="6034704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i="1" dirty="0" smtClean="0"/>
              <a:t>lignit</a:t>
            </a:r>
            <a:endParaRPr lang="sk-SK" sz="2000" i="1" dirty="0"/>
          </a:p>
        </p:txBody>
      </p:sp>
      <p:sp>
        <p:nvSpPr>
          <p:cNvPr id="10" name="BlokTextu 9"/>
          <p:cNvSpPr txBox="1"/>
          <p:nvPr/>
        </p:nvSpPr>
        <p:spPr>
          <a:xfrm rot="737398">
            <a:off x="4143372" y="6180892"/>
            <a:ext cx="1214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i="1" dirty="0" smtClean="0"/>
              <a:t>čierne uhlie</a:t>
            </a:r>
            <a:endParaRPr lang="sk-SK" sz="2000" i="1" dirty="0"/>
          </a:p>
        </p:txBody>
      </p:sp>
      <p:sp>
        <p:nvSpPr>
          <p:cNvPr id="11" name="BlokTextu 10"/>
          <p:cNvSpPr txBox="1"/>
          <p:nvPr/>
        </p:nvSpPr>
        <p:spPr>
          <a:xfrm rot="21241046">
            <a:off x="7286644" y="6000768"/>
            <a:ext cx="121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i="1" dirty="0" smtClean="0"/>
              <a:t>antracit</a:t>
            </a:r>
            <a:endParaRPr lang="sk-SK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500" dirty="0" smtClean="0"/>
              <a:t>Požiarne uhlie</a:t>
            </a:r>
            <a:endParaRPr lang="sk-SK" sz="55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2300" dirty="0" smtClean="0"/>
              <a:t>Vo svete existuje mnoho požiarov uhlia, ktoré nie je možné zahasiť, pretože uhlie horí pod zemským povrchom. </a:t>
            </a:r>
          </a:p>
          <a:p>
            <a:endParaRPr lang="sk-SK" sz="2300" dirty="0" smtClean="0"/>
          </a:p>
          <a:p>
            <a:r>
              <a:rPr lang="sk-SK" sz="2300" dirty="0" smtClean="0"/>
              <a:t>Požiare uhlia môžu spôsobiť prepady pôdy a vznikajúce spaliny sú životunebezpečné.</a:t>
            </a:r>
          </a:p>
          <a:p>
            <a:endParaRPr lang="sk-SK" sz="2300" dirty="0" smtClean="0"/>
          </a:p>
          <a:p>
            <a:r>
              <a:rPr lang="sk-SK" sz="2300" dirty="0" smtClean="0"/>
              <a:t> Okrem toho môžu požiare prestupovať prasklinami na povrch a vytvárať tak povrchové.</a:t>
            </a:r>
          </a:p>
          <a:p>
            <a:endParaRPr lang="sk-SK" sz="2300" dirty="0" smtClean="0"/>
          </a:p>
          <a:p>
            <a:r>
              <a:rPr lang="sk-SK" sz="2300" dirty="0" smtClean="0"/>
              <a:t>V minulosti sa verilo, že austrálska </a:t>
            </a:r>
            <a:r>
              <a:rPr lang="sk-SK" sz="2300" i="1" dirty="0" smtClean="0"/>
              <a:t>Horiaca hora (Burning Mountain)</a:t>
            </a:r>
            <a:r>
              <a:rPr lang="sk-SK" sz="2300" dirty="0" smtClean="0"/>
              <a:t> je činná sopka, až neskôr sa zistilo, že ide o uhoľný požiar, ktorý horí už viac ako 5000 rokov.</a:t>
            </a:r>
          </a:p>
          <a:p>
            <a:pPr>
              <a:buNone/>
            </a:pPr>
            <a:endParaRPr lang="sk-SK" sz="2300" dirty="0" smtClean="0"/>
          </a:p>
          <a:p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500" dirty="0" smtClean="0"/>
              <a:t>Využitie</a:t>
            </a:r>
            <a:endParaRPr lang="sk-SK" sz="55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2300" dirty="0" smtClean="0"/>
              <a:t>Uhlie je najčastejšie používané tuhé palivo na výrobu tepla spaľovaním.</a:t>
            </a:r>
          </a:p>
          <a:p>
            <a:endParaRPr lang="sk-SK" sz="2300" dirty="0" smtClean="0"/>
          </a:p>
          <a:p>
            <a:r>
              <a:rPr lang="sk-SK" sz="2300" dirty="0" smtClean="0"/>
              <a:t> Jeho výhrevnosť sa je priemerne 24 MJ na kg. </a:t>
            </a:r>
          </a:p>
          <a:p>
            <a:endParaRPr lang="sk-SK" sz="2300" dirty="0" smtClean="0"/>
          </a:p>
          <a:p>
            <a:r>
              <a:rPr lang="sk-SK" sz="2300" dirty="0" smtClean="0"/>
              <a:t>Svetová spotreba uhlia je 5 200 miliónov ton ročne, z toho je 75 % využívaných na výrobu elektrickej energie.</a:t>
            </a:r>
          </a:p>
          <a:p>
            <a:endParaRPr lang="sk-SK" sz="2300" dirty="0" smtClean="0"/>
          </a:p>
          <a:p>
            <a:r>
              <a:rPr lang="sk-SK" sz="2300" dirty="0" smtClean="0"/>
              <a:t>Pri výrobe elektrickej energie sa spaľuje uhlie rozomleté na prach v špeciálnom horáku, ohrieva vodu na vodnú paru, ktorá roztáča turbíny a generátory. </a:t>
            </a:r>
          </a:p>
          <a:p>
            <a:pPr>
              <a:buNone/>
            </a:pPr>
            <a:r>
              <a:rPr lang="sk-SK" sz="2300" dirty="0" smtClean="0"/>
              <a:t>      Pri udržaní súčasnej spotreby vystačia zásoby uhlia na približne 120 rokov.</a:t>
            </a:r>
          </a:p>
          <a:p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5500" dirty="0" smtClean="0"/>
              <a:t>Náleziská na Slovensku</a:t>
            </a:r>
            <a:endParaRPr lang="sk-SK" sz="55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300" dirty="0" smtClean="0"/>
              <a:t>Na Slovensku sa najväčšie náleziská hnedého uhlia nachádzajú v hornonitrianskej a handlovskej kotline (Prievidza, Cigeľ, Lehota pod Vtáčnikom, Nováky a Handlová), v okolí Veľkého Krtíša (baňa Dolina) a pri Obyciach (ložisko bolo ťažené v minulosti). </a:t>
            </a:r>
          </a:p>
          <a:p>
            <a:endParaRPr lang="sk-SK" sz="2300" dirty="0" smtClean="0"/>
          </a:p>
          <a:p>
            <a:r>
              <a:rPr lang="sk-SK" sz="2300" dirty="0" smtClean="0"/>
              <a:t>Hnedé uhlie s najnižšou výhrevnosťou, lignit, sa ťaží na Záhorí v okolí obce Čáry.</a:t>
            </a:r>
          </a:p>
          <a:p>
            <a:endParaRPr lang="sk-SK" sz="2300" dirty="0" smtClean="0"/>
          </a:p>
          <a:p>
            <a:r>
              <a:rPr lang="sk-SK" sz="2300" dirty="0" smtClean="0"/>
              <a:t> Malé ložiská čierneho uhlia, konkrétne antracitu, sú v Zemplínskych vrchoch, ťažba je však nerentabilná a preto sa čierne uhlie dováža z Česka. </a:t>
            </a:r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i="1" dirty="0" smtClean="0"/>
              <a:t>Zaujímavosti</a:t>
            </a:r>
            <a:br>
              <a:rPr lang="sk-SK" i="1" dirty="0" smtClean="0"/>
            </a:br>
            <a:r>
              <a:rPr lang="sk-SK" i="1" dirty="0" smtClean="0"/>
              <a:t>Žena na uhlie</a:t>
            </a:r>
            <a:endParaRPr lang="sk-SK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500" i="1" dirty="0" smtClean="0"/>
              <a:t>Táto 78 ročná Číňanka sa už 30 rokov živí drevným uhlím.  Začala ho jesť po manželovej smrti a údajne jej to pomáha riešiť všetky stresové situácie. Nikdy nebola chorá a teší sa dobrému zdraviu.</a:t>
            </a:r>
          </a:p>
          <a:p>
            <a:endParaRPr lang="sk-SK" dirty="0"/>
          </a:p>
        </p:txBody>
      </p:sp>
      <p:pic>
        <p:nvPicPr>
          <p:cNvPr id="4" name="Obrázok 3" descr="479751-img-import-cinanka-drevene-uhlie-cinanka-drevene-uhl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2928934"/>
            <a:ext cx="3500462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456</Words>
  <Application>Microsoft Office PowerPoint</Application>
  <PresentationFormat>Prezentácia na obrazovke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Motív Office</vt:lpstr>
      <vt:lpstr>Uhlie</vt:lpstr>
      <vt:lpstr>Uhlie</vt:lpstr>
      <vt:lpstr>Zloženie uhlia</vt:lpstr>
      <vt:lpstr>Vznik uhlia</vt:lpstr>
      <vt:lpstr>Typy uhlia</vt:lpstr>
      <vt:lpstr>Požiarne uhlie</vt:lpstr>
      <vt:lpstr>Využitie</vt:lpstr>
      <vt:lpstr>Náleziská na Slovensku</vt:lpstr>
      <vt:lpstr>Zaujímavosti Žena na uhlie</vt:lpstr>
      <vt:lpstr>Ďakujem za pozornosť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Uhlie</dc:title>
  <dc:creator>skola</dc:creator>
  <cp:lastModifiedBy>skola</cp:lastModifiedBy>
  <cp:revision>9</cp:revision>
  <dcterms:created xsi:type="dcterms:W3CDTF">2013-05-22T05:47:21Z</dcterms:created>
  <dcterms:modified xsi:type="dcterms:W3CDTF">2013-05-27T05:34:48Z</dcterms:modified>
</cp:coreProperties>
</file>